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0" r:id="rId3"/>
    <p:sldId id="263" r:id="rId4"/>
    <p:sldId id="264" r:id="rId5"/>
    <p:sldId id="269" r:id="rId6"/>
    <p:sldId id="265" r:id="rId7"/>
    <p:sldId id="266" r:id="rId8"/>
    <p:sldId id="270" r:id="rId9"/>
    <p:sldId id="271" r:id="rId10"/>
    <p:sldId id="267" r:id="rId11"/>
    <p:sldId id="272" r:id="rId12"/>
    <p:sldId id="273" r:id="rId13"/>
    <p:sldId id="274" r:id="rId14"/>
    <p:sldId id="262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5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D88346B1-464B-44D7-BA53-4AA4EBFE645C}"/>
              </a:ext>
            </a:extLst>
          </p:cNvPr>
          <p:cNvSpPr/>
          <p:nvPr userDrawn="1"/>
        </p:nvSpPr>
        <p:spPr>
          <a:xfrm>
            <a:off x="0" y="6822018"/>
            <a:ext cx="12192000" cy="46567"/>
          </a:xfrm>
          <a:prstGeom prst="rect">
            <a:avLst/>
          </a:prstGeom>
          <a:solidFill>
            <a:srgbClr val="000099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sz="2400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8E4701F-108F-4E40-9896-5DF707EAD174}"/>
              </a:ext>
            </a:extLst>
          </p:cNvPr>
          <p:cNvSpPr/>
          <p:nvPr userDrawn="1"/>
        </p:nvSpPr>
        <p:spPr>
          <a:xfrm>
            <a:off x="0" y="5810251"/>
            <a:ext cx="12192000" cy="1047749"/>
          </a:xfrm>
          <a:prstGeom prst="rect">
            <a:avLst/>
          </a:prstGeom>
          <a:solidFill>
            <a:srgbClr val="00499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sz="2400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7916A3A-1A8F-49D2-A50C-B1721968137A}"/>
              </a:ext>
            </a:extLst>
          </p:cNvPr>
          <p:cNvSpPr/>
          <p:nvPr userDrawn="1"/>
        </p:nvSpPr>
        <p:spPr>
          <a:xfrm>
            <a:off x="0" y="1"/>
            <a:ext cx="12192000" cy="571500"/>
          </a:xfrm>
          <a:prstGeom prst="rect">
            <a:avLst/>
          </a:prstGeom>
          <a:solidFill>
            <a:srgbClr val="004992"/>
          </a:solidFill>
          <a:ln>
            <a:noFill/>
          </a:ln>
          <a:effectLst>
            <a:outerShdw blurRad="40000" dist="20000" dir="5400000" rotWithShape="0">
              <a:schemeClr val="bg1">
                <a:alpha val="38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sz="2400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pic>
        <p:nvPicPr>
          <p:cNvPr id="6" name="图片 7" descr="横版组合（白色）——透明.png">
            <a:extLst>
              <a:ext uri="{FF2B5EF4-FFF2-40B4-BE49-F238E27FC236}">
                <a16:creationId xmlns:a16="http://schemas.microsoft.com/office/drawing/2014/main" id="{12C1D8E0-6EB6-419E-A2B9-2093B2A2935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51" y="6043085"/>
            <a:ext cx="2952749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CEC3CBF-A759-4197-89E8-82CC5392E0BB}"/>
              </a:ext>
            </a:extLst>
          </p:cNvPr>
          <p:cNvSpPr/>
          <p:nvPr userDrawn="1"/>
        </p:nvSpPr>
        <p:spPr>
          <a:xfrm>
            <a:off x="0" y="5791201"/>
            <a:ext cx="12192000" cy="2328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sz="2400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2D16EE6-5490-4C14-989F-7B964D99221F}"/>
              </a:ext>
            </a:extLst>
          </p:cNvPr>
          <p:cNvSpPr/>
          <p:nvPr userDrawn="1"/>
        </p:nvSpPr>
        <p:spPr>
          <a:xfrm>
            <a:off x="0" y="531285"/>
            <a:ext cx="12192000" cy="105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zh-CN" altLang="en-US" sz="2400" dirty="0">
              <a:ln>
                <a:solidFill>
                  <a:schemeClr val="tx2">
                    <a:lumMod val="60000"/>
                    <a:lumOff val="40000"/>
                  </a:schemeClr>
                </a:solidFill>
              </a:ln>
              <a:solidFill>
                <a:schemeClr val="tx2"/>
              </a:solidFill>
            </a:endParaRPr>
          </a:p>
        </p:txBody>
      </p:sp>
      <p:sp>
        <p:nvSpPr>
          <p:cNvPr id="21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CB421878-D895-427F-BC66-B8D63EC244D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914400" y="6477000"/>
            <a:ext cx="2540000" cy="304800"/>
          </a:xfrm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 algn="l">
              <a:defRPr sz="1867">
                <a:solidFill>
                  <a:srgbClr val="192214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62CF735-3118-42AC-B636-D530EDB13E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4165600" y="6477000"/>
            <a:ext cx="3860800" cy="304800"/>
          </a:xfrm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 sz="1867">
                <a:solidFill>
                  <a:srgbClr val="192214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D026EC81-4195-4A61-B7E5-0139F5DE7E8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8737600" y="6477000"/>
            <a:ext cx="2540000" cy="304800"/>
          </a:xfrm>
          <a:ln>
            <a:miter lim="800000"/>
            <a:headEnd/>
            <a:tailEnd/>
          </a:ln>
        </p:spPr>
        <p:txBody>
          <a:bodyPr anchor="t"/>
          <a:lstStyle>
            <a:lvl1pPr>
              <a:defRPr sz="1867">
                <a:solidFill>
                  <a:srgbClr val="192214"/>
                </a:solidFill>
                <a:latin typeface="-쉬리M" panose="02030600000101010101" pitchFamily="18" charset="-127"/>
                <a:ea typeface="-쉬리M" panose="02030600000101010101" pitchFamily="18" charset="-127"/>
              </a:defRPr>
            </a:lvl1pPr>
          </a:lstStyle>
          <a:p>
            <a:pPr>
              <a:defRPr/>
            </a:pPr>
            <a:fld id="{66C6B321-A92D-4A60-B909-7907DC587B8E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2523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6712" y="1"/>
            <a:ext cx="10534685" cy="773095"/>
          </a:xfrm>
          <a:prstGeom prst="rect">
            <a:avLst/>
          </a:prstGeom>
        </p:spPr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>
            <a:lvl1pPr>
              <a:defRPr>
                <a:latin typeface="楷体" pitchFamily="49" charset="-122"/>
                <a:ea typeface="楷体" pitchFamily="49" charset="-122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14977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9673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日期占位符 3">
            <a:extLst>
              <a:ext uri="{FF2B5EF4-FFF2-40B4-BE49-F238E27FC236}">
                <a16:creationId xmlns:a16="http://schemas.microsoft.com/office/drawing/2014/main" id="{B56D3B07-6EBC-4F5E-AC8B-4D8A4B4415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latinLnBrk="1" hangingPunct="1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A9DCB42-E616-4934-A68B-7EC584802615}" type="datetimeFigureOut">
              <a:rPr lang="zh-CN" altLang="en-US"/>
              <a:pPr>
                <a:defRPr/>
              </a:pPr>
              <a:t>2019/3/28</a:t>
            </a:fld>
            <a:endParaRPr lang="zh-CN" altLang="en-US"/>
          </a:p>
        </p:txBody>
      </p:sp>
      <p:sp>
        <p:nvSpPr>
          <p:cNvPr id="13" name="页脚占位符 4">
            <a:extLst>
              <a:ext uri="{FF2B5EF4-FFF2-40B4-BE49-F238E27FC236}">
                <a16:creationId xmlns:a16="http://schemas.microsoft.com/office/drawing/2014/main" id="{15B029B8-73D3-4BC4-A96E-F64A2319F8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latinLnBrk="1" hangingPunct="1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4" name="灯片编号占位符 5">
            <a:extLst>
              <a:ext uri="{FF2B5EF4-FFF2-40B4-BE49-F238E27FC236}">
                <a16:creationId xmlns:a16="http://schemas.microsoft.com/office/drawing/2014/main" id="{2A71C0AC-BF4A-4D4E-AE0A-DCCF17C691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6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83D66053-8ED2-4A78-8D4D-6C2E98CD68A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pic>
        <p:nvPicPr>
          <p:cNvPr id="1029" name="图片 14">
            <a:extLst>
              <a:ext uri="{FF2B5EF4-FFF2-40B4-BE49-F238E27FC236}">
                <a16:creationId xmlns:a16="http://schemas.microsoft.com/office/drawing/2014/main" id="{EBF82D82-C232-4866-A580-9E16942394F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8" y="6275918"/>
            <a:ext cx="4652433" cy="461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图片 15">
            <a:extLst>
              <a:ext uri="{FF2B5EF4-FFF2-40B4-BE49-F238E27FC236}">
                <a16:creationId xmlns:a16="http://schemas.microsoft.com/office/drawing/2014/main" id="{E50172CB-A267-42CF-8930-E9558AE7318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6267451"/>
            <a:ext cx="4572000" cy="4529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图片 22" descr="横版组合——透明.png">
            <a:extLst>
              <a:ext uri="{FF2B5EF4-FFF2-40B4-BE49-F238E27FC236}">
                <a16:creationId xmlns:a16="http://schemas.microsoft.com/office/drawing/2014/main" id="{69AFED82-6C85-4A91-841E-0F2D2B572955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1" y="6252634"/>
            <a:ext cx="2286000" cy="478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5932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5333">
          <a:solidFill>
            <a:srgbClr val="E7EDEB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5333">
          <a:solidFill>
            <a:srgbClr val="E7EDEB"/>
          </a:solidFill>
          <a:latin typeface="-쉬리B" pitchFamily="18" charset="-127"/>
          <a:ea typeface="-쉬리B" pitchFamily="18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5333">
          <a:solidFill>
            <a:srgbClr val="E7EDEB"/>
          </a:solidFill>
          <a:latin typeface="-쉬리B" pitchFamily="18" charset="-127"/>
          <a:ea typeface="-쉬리B" pitchFamily="18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5333">
          <a:solidFill>
            <a:srgbClr val="E7EDEB"/>
          </a:solidFill>
          <a:latin typeface="-쉬리B" pitchFamily="18" charset="-127"/>
          <a:ea typeface="-쉬리B" pitchFamily="18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5333">
          <a:solidFill>
            <a:srgbClr val="E7EDEB"/>
          </a:solidFill>
          <a:latin typeface="-쉬리B" pitchFamily="18" charset="-127"/>
          <a:ea typeface="-쉬리B" pitchFamily="18" charset="-127"/>
        </a:defRPr>
      </a:lvl5pPr>
      <a:lvl6pPr marL="609585" algn="ctr" rtl="0" fontAlgn="base" latinLnBrk="1">
        <a:spcBef>
          <a:spcPct val="0"/>
        </a:spcBef>
        <a:spcAft>
          <a:spcPct val="0"/>
        </a:spcAft>
        <a:defRPr kumimoji="1" sz="5333">
          <a:solidFill>
            <a:srgbClr val="E7EDEB"/>
          </a:solidFill>
          <a:latin typeface="-쉬리B" pitchFamily="18" charset="-127"/>
          <a:ea typeface="-쉬리B" pitchFamily="18" charset="-127"/>
        </a:defRPr>
      </a:lvl6pPr>
      <a:lvl7pPr marL="1219170" algn="ctr" rtl="0" fontAlgn="base" latinLnBrk="1">
        <a:spcBef>
          <a:spcPct val="0"/>
        </a:spcBef>
        <a:spcAft>
          <a:spcPct val="0"/>
        </a:spcAft>
        <a:defRPr kumimoji="1" sz="5333">
          <a:solidFill>
            <a:srgbClr val="E7EDEB"/>
          </a:solidFill>
          <a:latin typeface="-쉬리B" pitchFamily="18" charset="-127"/>
          <a:ea typeface="-쉬리B" pitchFamily="18" charset="-127"/>
        </a:defRPr>
      </a:lvl7pPr>
      <a:lvl8pPr marL="1828754" algn="ctr" rtl="0" fontAlgn="base" latinLnBrk="1">
        <a:spcBef>
          <a:spcPct val="0"/>
        </a:spcBef>
        <a:spcAft>
          <a:spcPct val="0"/>
        </a:spcAft>
        <a:defRPr kumimoji="1" sz="5333">
          <a:solidFill>
            <a:srgbClr val="E7EDEB"/>
          </a:solidFill>
          <a:latin typeface="-쉬리B" pitchFamily="18" charset="-127"/>
          <a:ea typeface="-쉬리B" pitchFamily="18" charset="-127"/>
        </a:defRPr>
      </a:lvl8pPr>
      <a:lvl9pPr marL="2438339" algn="ctr" rtl="0" fontAlgn="base" latinLnBrk="1">
        <a:spcBef>
          <a:spcPct val="0"/>
        </a:spcBef>
        <a:spcAft>
          <a:spcPct val="0"/>
        </a:spcAft>
        <a:defRPr kumimoji="1" sz="5333">
          <a:solidFill>
            <a:srgbClr val="E7EDEB"/>
          </a:solidFill>
          <a:latin typeface="-쉬리B" pitchFamily="18" charset="-127"/>
          <a:ea typeface="-쉬리B" pitchFamily="18" charset="-127"/>
        </a:defRPr>
      </a:lvl9pPr>
    </p:titleStyle>
    <p:bodyStyle>
      <a:lvl1pPr marL="457189" indent="-457189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33">
          <a:solidFill>
            <a:srgbClr val="B1C9A9"/>
          </a:solidFill>
          <a:latin typeface="+mn-lt"/>
          <a:ea typeface="+mn-ea"/>
          <a:cs typeface="+mn-cs"/>
        </a:defRPr>
      </a:lvl1pPr>
      <a:lvl2pPr marL="990575" indent="-38099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667">
          <a:solidFill>
            <a:srgbClr val="B1C9A9"/>
          </a:solidFill>
          <a:latin typeface="+mn-lt"/>
          <a:ea typeface="+mn-ea"/>
        </a:defRPr>
      </a:lvl2pPr>
      <a:lvl3pPr marL="1523962" indent="-304792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>
          <a:solidFill>
            <a:srgbClr val="B1C9A9"/>
          </a:solidFill>
          <a:latin typeface="+mn-lt"/>
          <a:ea typeface="+mn-ea"/>
        </a:defRPr>
      </a:lvl3pPr>
      <a:lvl4pPr marL="2133547" indent="-304792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33">
          <a:solidFill>
            <a:srgbClr val="B1C9A9"/>
          </a:solidFill>
          <a:latin typeface="+mn-lt"/>
          <a:ea typeface="+mn-ea"/>
        </a:defRPr>
      </a:lvl4pPr>
      <a:lvl5pPr marL="2743131" indent="-304792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867">
          <a:solidFill>
            <a:srgbClr val="B1C9A9"/>
          </a:solidFill>
          <a:latin typeface="+mn-lt"/>
          <a:ea typeface="+mn-ea"/>
        </a:defRPr>
      </a:lvl5pPr>
      <a:lvl6pPr marL="3352716" indent="-304792" algn="l" rtl="0" fontAlgn="base" latinLnBrk="1">
        <a:spcBef>
          <a:spcPct val="20000"/>
        </a:spcBef>
        <a:spcAft>
          <a:spcPct val="0"/>
        </a:spcAft>
        <a:buChar char="•"/>
        <a:defRPr kumimoji="1" sz="1867">
          <a:solidFill>
            <a:srgbClr val="B1C9A9"/>
          </a:solidFill>
          <a:latin typeface="+mn-lt"/>
          <a:ea typeface="+mn-ea"/>
        </a:defRPr>
      </a:lvl6pPr>
      <a:lvl7pPr marL="3962301" indent="-304792" algn="l" rtl="0" fontAlgn="base" latinLnBrk="1">
        <a:spcBef>
          <a:spcPct val="20000"/>
        </a:spcBef>
        <a:spcAft>
          <a:spcPct val="0"/>
        </a:spcAft>
        <a:buChar char="•"/>
        <a:defRPr kumimoji="1" sz="1867">
          <a:solidFill>
            <a:srgbClr val="B1C9A9"/>
          </a:solidFill>
          <a:latin typeface="+mn-lt"/>
          <a:ea typeface="+mn-ea"/>
        </a:defRPr>
      </a:lvl7pPr>
      <a:lvl8pPr marL="4571886" indent="-304792" algn="l" rtl="0" fontAlgn="base" latinLnBrk="1">
        <a:spcBef>
          <a:spcPct val="20000"/>
        </a:spcBef>
        <a:spcAft>
          <a:spcPct val="0"/>
        </a:spcAft>
        <a:buChar char="•"/>
        <a:defRPr kumimoji="1" sz="1867">
          <a:solidFill>
            <a:srgbClr val="B1C9A9"/>
          </a:solidFill>
          <a:latin typeface="+mn-lt"/>
          <a:ea typeface="+mn-ea"/>
        </a:defRPr>
      </a:lvl8pPr>
      <a:lvl9pPr marL="5181470" indent="-304792" algn="l" rtl="0" fontAlgn="base" latinLnBrk="1">
        <a:spcBef>
          <a:spcPct val="20000"/>
        </a:spcBef>
        <a:spcAft>
          <a:spcPct val="0"/>
        </a:spcAft>
        <a:buChar char="•"/>
        <a:defRPr kumimoji="1" sz="1867">
          <a:solidFill>
            <a:srgbClr val="B1C9A9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917E466-E680-4574-A49E-D64945E0463D}"/>
              </a:ext>
            </a:extLst>
          </p:cNvPr>
          <p:cNvSpPr txBox="1"/>
          <p:nvPr/>
        </p:nvSpPr>
        <p:spPr>
          <a:xfrm>
            <a:off x="570481" y="2195748"/>
            <a:ext cx="110510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Calibri" panose="020F0502020204030204" pitchFamily="34" charset="0"/>
                <a:cs typeface="Calibri" panose="020F0502020204030204" pitchFamily="34" charset="0"/>
              </a:rPr>
              <a:t>In-Datacenter Performance Analysis of a Tensor Processing Unit </a:t>
            </a:r>
            <a:endParaRPr lang="zh-CN" alt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512BFDA-B54C-4E2C-A872-DF4A18960691}"/>
              </a:ext>
            </a:extLst>
          </p:cNvPr>
          <p:cNvSpPr txBox="1"/>
          <p:nvPr/>
        </p:nvSpPr>
        <p:spPr>
          <a:xfrm>
            <a:off x="4815842" y="2967335"/>
            <a:ext cx="2560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Google</a:t>
            </a:r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，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ISCA2017</a:t>
            </a:r>
            <a:endParaRPr lang="zh-CN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8C1BC56-B751-4D26-9CF4-BAFA36083E6D}"/>
              </a:ext>
            </a:extLst>
          </p:cNvPr>
          <p:cNvSpPr txBox="1"/>
          <p:nvPr/>
        </p:nvSpPr>
        <p:spPr>
          <a:xfrm>
            <a:off x="5287124" y="4572000"/>
            <a:ext cx="1617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范志华</a:t>
            </a:r>
            <a:endParaRPr lang="en-US" altLang="zh-CN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2019-03-28</a:t>
            </a:r>
            <a:endParaRPr lang="zh-CN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779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24F189F-C7E6-4C79-B22F-4487FF17FAB9}"/>
              </a:ext>
            </a:extLst>
          </p:cNvPr>
          <p:cNvSpPr txBox="1"/>
          <p:nvPr/>
        </p:nvSpPr>
        <p:spPr>
          <a:xfrm>
            <a:off x="1573876" y="1416822"/>
            <a:ext cx="1985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Cost-performance  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9AD4DB-F190-4023-8F55-2CEB2AFFE0DD}"/>
              </a:ext>
            </a:extLst>
          </p:cNvPr>
          <p:cNvSpPr txBox="1"/>
          <p:nvPr/>
        </p:nvSpPr>
        <p:spPr>
          <a:xfrm>
            <a:off x="581891" y="415637"/>
            <a:ext cx="2272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 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FD3F6855-16AF-4B5A-A71E-5E135AA58285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98397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CB4143C6-FE44-4AD5-A83E-2B36C64D62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657" y="1786154"/>
            <a:ext cx="6576685" cy="401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885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9AD4DB-F190-4023-8F55-2CEB2AFFE0DD}"/>
              </a:ext>
            </a:extLst>
          </p:cNvPr>
          <p:cNvSpPr txBox="1"/>
          <p:nvPr/>
        </p:nvSpPr>
        <p:spPr>
          <a:xfrm>
            <a:off x="581891" y="415637"/>
            <a:ext cx="2272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 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FD3F6855-16AF-4B5A-A71E-5E135AA58285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98397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9665139A-7D90-44DE-A37B-BC4C5E98CD8A}"/>
              </a:ext>
            </a:extLst>
          </p:cNvPr>
          <p:cNvSpPr txBox="1"/>
          <p:nvPr/>
        </p:nvSpPr>
        <p:spPr>
          <a:xfrm>
            <a:off x="1718260" y="1336865"/>
            <a:ext cx="2292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Energy proportionality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FCADE7C-6C05-4A54-B9D6-F60B54FE0B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6403" y="1821558"/>
            <a:ext cx="5879193" cy="360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725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9AD4DB-F190-4023-8F55-2CEB2AFFE0DD}"/>
              </a:ext>
            </a:extLst>
          </p:cNvPr>
          <p:cNvSpPr txBox="1"/>
          <p:nvPr/>
        </p:nvSpPr>
        <p:spPr>
          <a:xfrm>
            <a:off x="581891" y="415637"/>
            <a:ext cx="1776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 Evaluate   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FD3F6855-16AF-4B5A-A71E-5E135AA58285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98397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C1AA235F-E051-424A-ADC8-466A6502C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940" y="1119092"/>
            <a:ext cx="8996120" cy="5043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976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9AD4DB-F190-4023-8F55-2CEB2AFFE0DD}"/>
              </a:ext>
            </a:extLst>
          </p:cNvPr>
          <p:cNvSpPr txBox="1"/>
          <p:nvPr/>
        </p:nvSpPr>
        <p:spPr>
          <a:xfrm>
            <a:off x="581891" y="415637"/>
            <a:ext cx="17766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 Evaluate   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FD3F6855-16AF-4B5A-A71E-5E135AA58285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98397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36307ECD-A8FD-4254-A34F-5CF4D3B6A858}"/>
              </a:ext>
            </a:extLst>
          </p:cNvPr>
          <p:cNvSpPr txBox="1"/>
          <p:nvPr/>
        </p:nvSpPr>
        <p:spPr>
          <a:xfrm>
            <a:off x="2358531" y="1972887"/>
            <a:ext cx="6732104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TPU is on average about 15X – 30X faster than its contemporary GPU or CPU,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TOPS/Watt about 30X – 80X higher.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using the GPU’s GDDR5 memory in the TPU would triple achieved TOPS and raise TOPS/Watt to nearly 70X the GPU and 200X the CPU.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2149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7EF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28CD298-A6BA-4021-A2A0-41EA2F7F6A01}"/>
              </a:ext>
            </a:extLst>
          </p:cNvPr>
          <p:cNvSpPr/>
          <p:nvPr/>
        </p:nvSpPr>
        <p:spPr>
          <a:xfrm>
            <a:off x="0" y="4072467"/>
            <a:ext cx="12192000" cy="44451"/>
          </a:xfrm>
          <a:prstGeom prst="rect">
            <a:avLst/>
          </a:prstGeom>
          <a:solidFill>
            <a:srgbClr val="000099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 fontAlgn="base" latinLnBrk="1">
              <a:spcBef>
                <a:spcPct val="0"/>
              </a:spcBef>
              <a:spcAft>
                <a:spcPct val="0"/>
              </a:spcAft>
              <a:defRPr/>
            </a:pPr>
            <a:endParaRPr kumimoji="1" lang="zh-CN" altLang="en-US" sz="3200" dirty="0">
              <a:ln>
                <a:solidFill>
                  <a:srgbClr val="2F2F2F">
                    <a:lumMod val="60000"/>
                    <a:lumOff val="40000"/>
                  </a:srgbClr>
                </a:solidFill>
              </a:ln>
              <a:solidFill>
                <a:srgbClr val="2F2F2F"/>
              </a:solidFill>
              <a:latin typeface="-쉬리M"/>
            </a:endParaRPr>
          </a:p>
        </p:txBody>
      </p:sp>
      <p:sp>
        <p:nvSpPr>
          <p:cNvPr id="6147" name="TextBox 6">
            <a:extLst>
              <a:ext uri="{FF2B5EF4-FFF2-40B4-BE49-F238E27FC236}">
                <a16:creationId xmlns:a16="http://schemas.microsoft.com/office/drawing/2014/main" id="{524C85F2-5C3E-49CE-A8F2-EC0FECEAA1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5048251"/>
            <a:ext cx="390525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defTabSz="1219170" fontAlgn="base" latinLnBrk="1">
              <a:spcBef>
                <a:spcPct val="0"/>
              </a:spcBef>
              <a:spcAft>
                <a:spcPct val="0"/>
              </a:spcAft>
            </a:pPr>
            <a:r>
              <a:rPr lang="en-US" altLang="zh-CN" sz="4800">
                <a:solidFill>
                  <a:srgbClr val="C00000"/>
                </a:solidFill>
                <a:latin typeface="Arial Black" panose="020B0A04020102020204" pitchFamily="34" charset="0"/>
                <a:ea typeface="黑体" panose="02010609060101010101" pitchFamily="49" charset="-122"/>
              </a:rPr>
              <a:t>THANKS</a:t>
            </a:r>
            <a:endParaRPr lang="zh-CN" altLang="en-US" sz="4800">
              <a:solidFill>
                <a:srgbClr val="C00000"/>
              </a:solidFill>
              <a:latin typeface="Arial Black" panose="020B0A04020102020204" pitchFamily="34" charset="0"/>
              <a:ea typeface="黑体" panose="02010609060101010101" pitchFamily="49" charset="-122"/>
            </a:endParaRPr>
          </a:p>
        </p:txBody>
      </p:sp>
      <p:pic>
        <p:nvPicPr>
          <p:cNvPr id="6148" name="图片 10" descr="笔墨纸砚－周韧林.jpg">
            <a:extLst>
              <a:ext uri="{FF2B5EF4-FFF2-40B4-BE49-F238E27FC236}">
                <a16:creationId xmlns:a16="http://schemas.microsoft.com/office/drawing/2014/main" id="{966F3730-4164-4ED7-B0CB-B658CD32E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4415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9" name="图片 6" descr="竖版组合logo——透明.png">
            <a:extLst>
              <a:ext uri="{FF2B5EF4-FFF2-40B4-BE49-F238E27FC236}">
                <a16:creationId xmlns:a16="http://schemas.microsoft.com/office/drawing/2014/main" id="{BF1CD25C-AE75-4026-979D-EF97B97AB4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0251" y="5048251"/>
            <a:ext cx="2286000" cy="126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3626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7CA4DF6-9C3A-4ABE-8093-40511D6FDAC3}"/>
              </a:ext>
            </a:extLst>
          </p:cNvPr>
          <p:cNvSpPr txBox="1"/>
          <p:nvPr/>
        </p:nvSpPr>
        <p:spPr>
          <a:xfrm>
            <a:off x="581891" y="415637"/>
            <a:ext cx="18415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Motivation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A4244EA1-20F6-462D-B60A-2EC10D5E8C64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2056014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08B66FE9-6337-4B73-9217-574FD8301084}"/>
              </a:ext>
            </a:extLst>
          </p:cNvPr>
          <p:cNvSpPr txBox="1"/>
          <p:nvPr/>
        </p:nvSpPr>
        <p:spPr>
          <a:xfrm>
            <a:off x="1546167" y="1291244"/>
            <a:ext cx="8152015" cy="1711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Neural networks</a:t>
            </a:r>
            <a:r>
              <a:rPr lang="zh-CN" altLang="en-US" dirty="0"/>
              <a:t>：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	Multi-Layer </a:t>
            </a:r>
            <a:r>
              <a:rPr lang="en-US" altLang="zh-CN" dirty="0" err="1"/>
              <a:t>Perceptrons</a:t>
            </a:r>
            <a:r>
              <a:rPr lang="en-US" altLang="zh-CN" dirty="0"/>
              <a:t> (MLP)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	Convolutional Neural Networks (CNN)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	Recurrent Neural Networks (RNN)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0249272-3636-43AC-8CC9-42BC18642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789" y="3296325"/>
            <a:ext cx="7046422" cy="133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790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7B92E06-A2DB-4087-9434-AA2D187D3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744" y="1555865"/>
            <a:ext cx="6490511" cy="374626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0971D81-7913-4D0C-B5AE-23FAD72E8934}"/>
              </a:ext>
            </a:extLst>
          </p:cNvPr>
          <p:cNvSpPr txBox="1"/>
          <p:nvPr/>
        </p:nvSpPr>
        <p:spPr>
          <a:xfrm>
            <a:off x="581891" y="415637"/>
            <a:ext cx="787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TPU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D54B5A89-6CC0-411E-B271-D0FC62F860C2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169324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FA7E7E9D-C2E4-4E18-89BD-3979C08D9F52}"/>
              </a:ext>
            </a:extLst>
          </p:cNvPr>
          <p:cNvSpPr txBox="1"/>
          <p:nvPr/>
        </p:nvSpPr>
        <p:spPr>
          <a:xfrm>
            <a:off x="581891" y="2211186"/>
            <a:ext cx="2557110" cy="35152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协处理器：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PCIe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Host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送指令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</a:t>
            </a:r>
            <a:r>
              <a:rPr lang="en-US" altLang="zh-CN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CISC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12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）：</a:t>
            </a: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	</a:t>
            </a:r>
            <a:r>
              <a:rPr lang="en-US" altLang="zh-CN" sz="1100" dirty="0">
                <a:latin typeface="华文楷体" panose="02010600040101010101" pitchFamily="2" charset="-122"/>
                <a:ea typeface="华文楷体" panose="02010600040101010101" pitchFamily="2" charset="-122"/>
              </a:rPr>
              <a:t>Read_Host_Memory </a:t>
            </a:r>
          </a:p>
          <a:p>
            <a:pPr>
              <a:lnSpc>
                <a:spcPct val="150000"/>
              </a:lnSpc>
            </a:pPr>
            <a:r>
              <a:rPr lang="en-US" altLang="zh-CN" sz="1100" dirty="0">
                <a:latin typeface="华文楷体" panose="02010600040101010101" pitchFamily="2" charset="-122"/>
                <a:ea typeface="华文楷体" panose="02010600040101010101" pitchFamily="2" charset="-122"/>
              </a:rPr>
              <a:t>	Read_Weights </a:t>
            </a:r>
          </a:p>
          <a:p>
            <a:pPr>
              <a:lnSpc>
                <a:spcPct val="150000"/>
              </a:lnSpc>
            </a:pPr>
            <a:r>
              <a:rPr lang="en-US" altLang="zh-CN" sz="1100" dirty="0">
                <a:latin typeface="华文楷体" panose="02010600040101010101" pitchFamily="2" charset="-122"/>
                <a:ea typeface="华文楷体" panose="02010600040101010101" pitchFamily="2" charset="-122"/>
              </a:rPr>
              <a:t>	MatrixMultiply/Convolve </a:t>
            </a:r>
          </a:p>
          <a:p>
            <a:pPr>
              <a:lnSpc>
                <a:spcPct val="150000"/>
              </a:lnSpc>
            </a:pPr>
            <a:r>
              <a:rPr lang="en-US" altLang="zh-CN" sz="1100" dirty="0">
                <a:latin typeface="华文楷体" panose="02010600040101010101" pitchFamily="2" charset="-122"/>
                <a:ea typeface="华文楷体" panose="02010600040101010101" pitchFamily="2" charset="-122"/>
              </a:rPr>
              <a:t>	Activate</a:t>
            </a:r>
          </a:p>
          <a:p>
            <a:pPr>
              <a:lnSpc>
                <a:spcPct val="150000"/>
              </a:lnSpc>
            </a:pPr>
            <a:r>
              <a:rPr lang="en-US" altLang="zh-CN" sz="1100" dirty="0">
                <a:latin typeface="华文楷体" panose="02010600040101010101" pitchFamily="2" charset="-122"/>
                <a:ea typeface="华文楷体" panose="02010600040101010101" pitchFamily="2" charset="-122"/>
              </a:rPr>
              <a:t>	Write_Host_Memory 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</a:t>
            </a:r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四级流水线</a:t>
            </a:r>
            <a:endParaRPr lang="en-US" altLang="zh-CN" sz="1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35503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8469DAB-978C-469A-ABA7-94057C6BF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44" y="2130666"/>
            <a:ext cx="4635983" cy="2679633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DB5D554-DFF7-4E8D-92EB-24241A640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1491" y="1244017"/>
            <a:ext cx="6291803" cy="436996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68BD84A-7A51-457A-A5B4-BC85062C83D9}"/>
              </a:ext>
            </a:extLst>
          </p:cNvPr>
          <p:cNvSpPr txBox="1"/>
          <p:nvPr/>
        </p:nvSpPr>
        <p:spPr>
          <a:xfrm>
            <a:off x="581891" y="415637"/>
            <a:ext cx="787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TPU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97C0086E-5537-479B-A78D-841106A91ED8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169324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3639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FA84317-9F8B-4571-8F7D-DFC9886A5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97" y="1500173"/>
            <a:ext cx="5038762" cy="385765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6F4CE80-8A0D-44F7-82AB-D8CC1F8E46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244" y="1500173"/>
            <a:ext cx="6437895" cy="385765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B703392-1B2F-4877-99F5-B3CAB99AF813}"/>
              </a:ext>
            </a:extLst>
          </p:cNvPr>
          <p:cNvSpPr txBox="1"/>
          <p:nvPr/>
        </p:nvSpPr>
        <p:spPr>
          <a:xfrm>
            <a:off x="581891" y="415637"/>
            <a:ext cx="7873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TPU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4C34D22C-D1B3-458F-A0C6-A8FCEE516010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169324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638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8E8D5A8-72CD-4B4C-865A-BE870B7A19E8}"/>
              </a:ext>
            </a:extLst>
          </p:cNvPr>
          <p:cNvSpPr txBox="1"/>
          <p:nvPr/>
        </p:nvSpPr>
        <p:spPr>
          <a:xfrm>
            <a:off x="581891" y="415637"/>
            <a:ext cx="16146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Software 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C55FE0D-2AA5-4AC8-8C9E-854377896AB9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98397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A4C53AFA-A204-4EAC-BB1A-E43E26BA16E7}"/>
              </a:ext>
            </a:extLst>
          </p:cNvPr>
          <p:cNvSpPr txBox="1"/>
          <p:nvPr/>
        </p:nvSpPr>
        <p:spPr>
          <a:xfrm>
            <a:off x="1531546" y="2094807"/>
            <a:ext cx="2826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 User Space Driver </a:t>
            </a:r>
            <a:endParaRPr lang="zh-CN" altLang="en-US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4BA94C3-52C1-4E6B-9161-BEA8A2FBE01B}"/>
              </a:ext>
            </a:extLst>
          </p:cNvPr>
          <p:cNvSpPr txBox="1"/>
          <p:nvPr/>
        </p:nvSpPr>
        <p:spPr>
          <a:xfrm>
            <a:off x="1531546" y="3624349"/>
            <a:ext cx="21782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 Kernel Driver</a:t>
            </a:r>
            <a:endParaRPr lang="zh-CN" alt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1A45152-BC4C-4113-A761-F37E0F6A4DAD}"/>
              </a:ext>
            </a:extLst>
          </p:cNvPr>
          <p:cNvSpPr txBox="1"/>
          <p:nvPr/>
        </p:nvSpPr>
        <p:spPr>
          <a:xfrm>
            <a:off x="2620658" y="4394662"/>
            <a:ext cx="8571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Handles only memory management and interrupts. It is designed for long-term stability.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2EA148C-6A59-4C5E-B334-C2A3F3E04490}"/>
              </a:ext>
            </a:extLst>
          </p:cNvPr>
          <p:cNvSpPr txBox="1"/>
          <p:nvPr/>
        </p:nvSpPr>
        <p:spPr>
          <a:xfrm>
            <a:off x="2620658" y="2628745"/>
            <a:ext cx="8413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It sets up and controls TPU execution, reformats data into TPU order, translates API calls into TPU instructions , and turns them into an application binary 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8223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C63EE2A-B554-4360-A77C-B16F909C44AB}"/>
              </a:ext>
            </a:extLst>
          </p:cNvPr>
          <p:cNvSpPr txBox="1"/>
          <p:nvPr/>
        </p:nvSpPr>
        <p:spPr>
          <a:xfrm>
            <a:off x="581891" y="415637"/>
            <a:ext cx="2272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 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9AC4D8-9D42-4BEB-8799-A55A0ECD45EE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98397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9AF5E7F1-7F1D-4E15-B266-2C4C34144F5F}"/>
              </a:ext>
            </a:extLst>
          </p:cNvPr>
          <p:cNvSpPr txBox="1"/>
          <p:nvPr/>
        </p:nvSpPr>
        <p:spPr>
          <a:xfrm>
            <a:off x="1923011" y="1551995"/>
            <a:ext cx="2977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Roofline Performance model 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282B480-9467-4B00-8DFF-CDD88CE5D666}"/>
              </a:ext>
            </a:extLst>
          </p:cNvPr>
          <p:cNvSpPr txBox="1"/>
          <p:nvPr/>
        </p:nvSpPr>
        <p:spPr>
          <a:xfrm>
            <a:off x="1967346" y="2347045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Response time  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E9969F0-D289-4D50-B59A-BD317C8C1837}"/>
              </a:ext>
            </a:extLst>
          </p:cNvPr>
          <p:cNvSpPr txBox="1"/>
          <p:nvPr/>
        </p:nvSpPr>
        <p:spPr>
          <a:xfrm>
            <a:off x="1967346" y="3137155"/>
            <a:ext cx="1819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Throughput  (IPS)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3CEEBE-2FBC-42B6-B0AC-580C99F39C4B}"/>
              </a:ext>
            </a:extLst>
          </p:cNvPr>
          <p:cNvSpPr txBox="1"/>
          <p:nvPr/>
        </p:nvSpPr>
        <p:spPr>
          <a:xfrm>
            <a:off x="1967346" y="3927265"/>
            <a:ext cx="1985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Cost-performance  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2C5FC74-263B-43D5-8779-DC193F0DBEAF}"/>
              </a:ext>
            </a:extLst>
          </p:cNvPr>
          <p:cNvSpPr txBox="1"/>
          <p:nvPr/>
        </p:nvSpPr>
        <p:spPr>
          <a:xfrm>
            <a:off x="1967346" y="4717375"/>
            <a:ext cx="2292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Energy proportionality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6594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C63EE2A-B554-4360-A77C-B16F909C44AB}"/>
              </a:ext>
            </a:extLst>
          </p:cNvPr>
          <p:cNvSpPr txBox="1"/>
          <p:nvPr/>
        </p:nvSpPr>
        <p:spPr>
          <a:xfrm>
            <a:off x="581891" y="415637"/>
            <a:ext cx="2272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 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9AC4D8-9D42-4BEB-8799-A55A0ECD45EE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98397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5DCC5E4F-B6A7-4F52-A5BE-7860729C87BC}"/>
              </a:ext>
            </a:extLst>
          </p:cNvPr>
          <p:cNvSpPr txBox="1"/>
          <p:nvPr/>
        </p:nvSpPr>
        <p:spPr>
          <a:xfrm>
            <a:off x="1718260" y="1513202"/>
            <a:ext cx="2977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Roofline Performance model 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9AFA921-EE79-43D9-AF99-84E4AD370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748" y="2122516"/>
            <a:ext cx="4914504" cy="375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74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C63EE2A-B554-4360-A77C-B16F909C44AB}"/>
              </a:ext>
            </a:extLst>
          </p:cNvPr>
          <p:cNvSpPr txBox="1"/>
          <p:nvPr/>
        </p:nvSpPr>
        <p:spPr>
          <a:xfrm>
            <a:off x="581891" y="415637"/>
            <a:ext cx="22727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latin typeface="Calibri" panose="020F0502020204030204" pitchFamily="34" charset="0"/>
                <a:cs typeface="Calibri" panose="020F0502020204030204" pitchFamily="34" charset="0"/>
              </a:rPr>
              <a:t>Performance  </a:t>
            </a:r>
            <a:endParaRPr lang="zh-CN" altLang="en-US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29AC4D8-9D42-4BEB-8799-A55A0ECD45EE}"/>
              </a:ext>
            </a:extLst>
          </p:cNvPr>
          <p:cNvCxnSpPr>
            <a:cxnSpLocks/>
          </p:cNvCxnSpPr>
          <p:nvPr/>
        </p:nvCxnSpPr>
        <p:spPr bwMode="auto">
          <a:xfrm>
            <a:off x="581891" y="997528"/>
            <a:ext cx="1983971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2150534E-8659-4245-9324-31EDA62F96BC}"/>
              </a:ext>
            </a:extLst>
          </p:cNvPr>
          <p:cNvSpPr txBox="1"/>
          <p:nvPr/>
        </p:nvSpPr>
        <p:spPr>
          <a:xfrm>
            <a:off x="1991251" y="1404936"/>
            <a:ext cx="1726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Response time  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EEB661B-691E-4D6C-9634-004ED062A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9950" y="2635084"/>
            <a:ext cx="5072100" cy="170975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5A0D965-6FBE-4A08-B748-8B9A2A89DCE1}"/>
              </a:ext>
            </a:extLst>
          </p:cNvPr>
          <p:cNvSpPr txBox="1"/>
          <p:nvPr/>
        </p:nvSpPr>
        <p:spPr>
          <a:xfrm>
            <a:off x="1991251" y="2055681"/>
            <a:ext cx="1819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Throughput  (IPS)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7052345"/>
      </p:ext>
    </p:extLst>
  </p:cSld>
  <p:clrMapOvr>
    <a:masterClrMapping/>
  </p:clrMapOvr>
</p:sld>
</file>

<file path=ppt/theme/theme1.xml><?xml version="1.0" encoding="utf-8"?>
<a:theme xmlns:a="http://schemas.openxmlformats.org/drawingml/2006/main" name="B132">
  <a:themeElements>
    <a:clrScheme name="暗香扑面">
      <a:dk1>
        <a:sysClr val="windowText" lastClr="000000"/>
      </a:dk1>
      <a:lt1>
        <a:sysClr val="window" lastClr="FFFFFF"/>
      </a:lt1>
      <a:dk2>
        <a:srgbClr val="2F2F2F"/>
      </a:dk2>
      <a:lt2>
        <a:srgbClr val="FFFFF4"/>
      </a:lt2>
      <a:accent1>
        <a:srgbClr val="918415"/>
      </a:accent1>
      <a:accent2>
        <a:srgbClr val="C47546"/>
      </a:accent2>
      <a:accent3>
        <a:srgbClr val="AFB591"/>
      </a:accent3>
      <a:accent4>
        <a:srgbClr val="B9945B"/>
      </a:accent4>
      <a:accent5>
        <a:srgbClr val="85ADBC"/>
      </a:accent5>
      <a:accent6>
        <a:srgbClr val="E5B440"/>
      </a:accent6>
      <a:hlink>
        <a:srgbClr val="00D5D5"/>
      </a:hlink>
      <a:folHlink>
        <a:srgbClr val="DD00DD"/>
      </a:folHlink>
    </a:clrScheme>
    <a:fontScheme name="B132">
      <a:majorFont>
        <a:latin typeface="-쉬리B"/>
        <a:ea typeface="-쉬리B"/>
        <a:cs typeface=""/>
      </a:majorFont>
      <a:minorFont>
        <a:latin typeface="-쉬리M"/>
        <a:ea typeface="-쉬리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ulim" pitchFamily="34" charset="-127"/>
            <a:ea typeface="Gulim" pitchFamily="34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Gulim" pitchFamily="34" charset="-127"/>
            <a:ea typeface="Gulim" pitchFamily="34" charset="-127"/>
          </a:defRPr>
        </a:defPPr>
      </a:lstStyle>
    </a:lnDef>
  </a:objectDefaults>
  <a:extraClrSchemeLst>
    <a:extraClrScheme>
      <a:clrScheme name="B132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132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132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171</Words>
  <Application>Microsoft Office PowerPoint</Application>
  <PresentationFormat>宽屏</PresentationFormat>
  <Paragraphs>48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맑은 고딕</vt:lpstr>
      <vt:lpstr>黑体</vt:lpstr>
      <vt:lpstr>华文楷体</vt:lpstr>
      <vt:lpstr>楷体</vt:lpstr>
      <vt:lpstr>-쉬리B</vt:lpstr>
      <vt:lpstr>-쉬리M</vt:lpstr>
      <vt:lpstr>Arial</vt:lpstr>
      <vt:lpstr>Arial Black</vt:lpstr>
      <vt:lpstr>Calibri</vt:lpstr>
      <vt:lpstr>B132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范 志华</dc:creator>
  <cp:lastModifiedBy>范 志华</cp:lastModifiedBy>
  <cp:revision>11</cp:revision>
  <dcterms:created xsi:type="dcterms:W3CDTF">2019-03-28T07:20:49Z</dcterms:created>
  <dcterms:modified xsi:type="dcterms:W3CDTF">2019-03-28T08:55:04Z</dcterms:modified>
</cp:coreProperties>
</file>

<file path=docProps/thumbnail.jpeg>
</file>